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418" r:id="rId2"/>
    <p:sldId id="419" r:id="rId3"/>
    <p:sldId id="420" r:id="rId4"/>
    <p:sldId id="421" r:id="rId5"/>
    <p:sldId id="410" r:id="rId6"/>
    <p:sldId id="413" r:id="rId7"/>
    <p:sldId id="422" r:id="rId8"/>
    <p:sldId id="423" r:id="rId9"/>
    <p:sldId id="424" r:id="rId10"/>
    <p:sldId id="425" r:id="rId11"/>
    <p:sldId id="324" r:id="rId1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584"/>
    <a:srgbClr val="0B79BD"/>
    <a:srgbClr val="CC3300"/>
    <a:srgbClr val="28517A"/>
    <a:srgbClr val="162C42"/>
    <a:srgbClr val="336699"/>
    <a:srgbClr val="003399"/>
    <a:srgbClr val="000099"/>
    <a:srgbClr val="397BCB"/>
    <a:srgbClr val="E8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5737" autoAdjust="0"/>
  </p:normalViewPr>
  <p:slideViewPr>
    <p:cSldViewPr>
      <p:cViewPr>
        <p:scale>
          <a:sx n="70" d="100"/>
          <a:sy n="70" d="100"/>
        </p:scale>
        <p:origin x="-1998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37962049952021E-2"/>
          <c:y val="0.15439806944208326"/>
          <c:w val="0.62999865615709694"/>
          <c:h val="0.811718726561796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образования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2533559341849513E-2"/>
                  <c:y val="-0.356881018930567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Оценены положительно</c:v>
                </c:pt>
                <c:pt idx="1">
                  <c:v>Оценены отрицательно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инциденты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65524137164835E-2"/>
                  <c:y val="-4.6707206315108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06374004420964E-2"/>
                  <c:y val="-4.6707206315108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2018-2019</c:v>
                </c:pt>
                <c:pt idx="1">
                  <c:v>2019-2020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546240"/>
        <c:axId val="107635456"/>
        <c:axId val="0"/>
      </c:bar3DChart>
      <c:catAx>
        <c:axId val="7954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635456"/>
        <c:crosses val="autoZero"/>
        <c:auto val="1"/>
        <c:lblAlgn val="ctr"/>
        <c:lblOffset val="100"/>
        <c:noMultiLvlLbl val="0"/>
      </c:catAx>
      <c:valAx>
        <c:axId val="10763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54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A18FC5-8EE3-4D81-8E3B-2E38B6C6ACBA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9EF3C-7449-4CC2-B680-5046F505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26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9A06AA-2C6B-4BE3-9B75-B3DDAAC1E235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651280-C435-42A0-8CBA-76CBFC38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34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1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651280-C435-42A0-8CBA-76CBFC38E8B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8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2D23-71A0-4BFA-9EC6-3D39329A8201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1F1B-636D-4C0E-9556-4A00AB483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9105-ADB9-45C6-B80B-98539BB33B53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3827-B749-46EC-A5E8-D169E06A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6C48-9760-4073-8DCD-66129A22EB8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524A-21AE-4BE2-98DC-D28763ED0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8C6F-ABFA-4365-B0A2-CEA79C83A9DD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E44F-10A0-482C-B1D0-E52EC3345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DDC5-848F-4FA6-8151-456036A128B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61AF6-B038-4FF3-A856-EAA5F85E9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F6E1-57E8-455F-A666-A72CBFDB2257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3231-8BFE-45CF-8926-65272BEEE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ABF7-5C84-48EA-9AC6-A66AB391B1B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60DE-7B97-4A7A-9310-B71A920FC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0988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830D-97E1-406A-A2EF-B56FE70B5B9A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382C-9A45-41AD-98D9-2BA7E5194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265C-8094-4A58-AC16-0CDE7B783CA6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1F3F-8B0D-440D-9581-9F16D5C3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267-0B51-4496-8C45-558973F43E66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B30-65C3-403B-8A27-ABDA242F7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0305-2942-4A94-A400-0D86CB398DF1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FE80-5740-432D-8BAD-B40E55452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13" y="6356350"/>
            <a:ext cx="5102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975" y="1554163"/>
            <a:ext cx="2073275" cy="1979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4400" y="1547813"/>
            <a:ext cx="4222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891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CAF9E-F394-45A2-AF1A-BA96550282D4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975" y="6356350"/>
            <a:ext cx="510222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625" y="6356350"/>
            <a:ext cx="11382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73C6B-4F47-4EA2-AB90-D23E1C874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63" r:id="rId4"/>
    <p:sldLayoutId id="2147483764" r:id="rId5"/>
    <p:sldLayoutId id="2147483765" r:id="rId6"/>
    <p:sldLayoutId id="2147483747" r:id="rId7"/>
    <p:sldLayoutId id="2147483766" r:id="rId8"/>
    <p:sldLayoutId id="214748376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 Black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2349021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3200" b="1" kern="0" dirty="0" smtClean="0">
                <a:latin typeface="Calibri" pitchFamily="34" charset="0"/>
                <a:cs typeface="Times New Roman" pitchFamily="18" charset="0"/>
              </a:rPr>
              <a:t>Подготовка к отопительному периоду </a:t>
            </a:r>
          </a:p>
          <a:p>
            <a:pPr algn="ctr">
              <a:defRPr/>
            </a:pPr>
            <a:r>
              <a:rPr lang="ru-RU" sz="3200" b="1" kern="0" dirty="0" smtClean="0">
                <a:latin typeface="Calibri" pitchFamily="34" charset="0"/>
                <a:cs typeface="Times New Roman" pitchFamily="18" charset="0"/>
              </a:rPr>
              <a:t>2020-2021 годов </a:t>
            </a:r>
          </a:p>
          <a:p>
            <a:pPr algn="ctr">
              <a:defRPr/>
            </a:pPr>
            <a:r>
              <a:rPr lang="ru-RU" sz="3200" b="1" kern="0" dirty="0" smtClean="0">
                <a:latin typeface="Calibri" pitchFamily="34" charset="0"/>
                <a:cs typeface="Times New Roman" pitchFamily="18" charset="0"/>
              </a:rPr>
              <a:t>Самарская область</a:t>
            </a:r>
            <a:endParaRPr lang="ru-RU" sz="3200" b="1" cap="all" dirty="0"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2" name="Group 36"/>
          <p:cNvGrpSpPr>
            <a:grpSpLocks/>
          </p:cNvGrpSpPr>
          <p:nvPr/>
        </p:nvGrpSpPr>
        <p:grpSpPr bwMode="auto">
          <a:xfrm>
            <a:off x="0" y="141288"/>
            <a:ext cx="9144000" cy="2207733"/>
            <a:chOff x="0" y="-678"/>
            <a:chExt cx="5760" cy="1654"/>
          </a:xfrm>
        </p:grpSpPr>
        <p:sp>
          <p:nvSpPr>
            <p:cNvPr id="2057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kumimoji="1" lang="ru-RU" altLang="ru-RU" sz="1400" b="1">
                <a:latin typeface="Calibri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216" y="-678"/>
              <a:ext cx="532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kumimoji="1"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ru-RU" sz="20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Средне-Поволжское</a:t>
              </a:r>
              <a:r>
                <a:rPr lang="ru-RU" sz="20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управление Федеральной службы по экологическому, технологическому и атомному надзору</a:t>
              </a:r>
            </a:p>
          </p:txBody>
        </p:sp>
        <p:pic>
          <p:nvPicPr>
            <p:cNvPr id="2065" name="Picture 41" descr="fsetan_emblema20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9"/>
              <a:ext cx="666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3032143" y="4221088"/>
            <a:ext cx="605447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cs typeface="Aharoni" pitchFamily="2" charset="-79"/>
              </a:rPr>
              <a:t>Докладчик </a:t>
            </a:r>
            <a:r>
              <a:rPr lang="ru-RU" b="1" dirty="0" err="1" smtClean="0">
                <a:cs typeface="Aharoni" pitchFamily="2" charset="-79"/>
              </a:rPr>
              <a:t>врио</a:t>
            </a:r>
            <a:r>
              <a:rPr lang="ru-RU" b="1" dirty="0" smtClean="0">
                <a:cs typeface="Aharoni" pitchFamily="2" charset="-79"/>
              </a:rPr>
              <a:t> начальника Самарского регионального отдела государственного энергетического надзора</a:t>
            </a:r>
            <a:endParaRPr lang="ru-RU" b="1" dirty="0">
              <a:cs typeface="Aharoni" pitchFamily="2" charset="-79"/>
            </a:endParaRPr>
          </a:p>
          <a:p>
            <a:pPr eaLnBrk="1" hangingPunct="1"/>
            <a:r>
              <a:rPr lang="ru-RU" b="1" dirty="0" smtClean="0">
                <a:cs typeface="Aharoni" pitchFamily="2" charset="-79"/>
              </a:rPr>
              <a:t>Средне-Поволжского управления </a:t>
            </a:r>
            <a:r>
              <a:rPr lang="ru-RU" b="1" dirty="0" err="1" smtClean="0">
                <a:cs typeface="Aharoni" pitchFamily="2" charset="-79"/>
              </a:rPr>
              <a:t>Ростехнадзора</a:t>
            </a:r>
            <a:endParaRPr lang="ru-RU" b="1" dirty="0">
              <a:cs typeface="Aharoni" pitchFamily="2" charset="-79"/>
            </a:endParaRPr>
          </a:p>
          <a:p>
            <a:pPr eaLnBrk="1" hangingPunct="1"/>
            <a:r>
              <a:rPr lang="ru-RU" b="1" dirty="0" smtClean="0">
                <a:cs typeface="Aharoni" pitchFamily="2" charset="-79"/>
              </a:rPr>
              <a:t>Аксенов Александр Владимирович</a:t>
            </a:r>
            <a:endParaRPr lang="ru-RU" b="1" dirty="0">
              <a:cs typeface="Aharoni" pitchFamily="2" charset="-79"/>
            </a:endParaRPr>
          </a:p>
          <a:p>
            <a:pPr eaLnBrk="1" hangingPunct="1"/>
            <a:r>
              <a:rPr lang="ru-RU" b="1" dirty="0">
                <a:cs typeface="Aharoni" pitchFamily="2" charset="-79"/>
              </a:rPr>
              <a:t>Тел</a:t>
            </a:r>
            <a:r>
              <a:rPr lang="ru-RU" b="1" dirty="0" smtClean="0">
                <a:cs typeface="Aharoni" pitchFamily="2" charset="-79"/>
              </a:rPr>
              <a:t>. (846) 971-03-78</a:t>
            </a:r>
            <a:endParaRPr lang="ru-RU" b="1" dirty="0">
              <a:cs typeface="Aharoni" pitchFamily="2" charset="-79"/>
            </a:endParaRPr>
          </a:p>
          <a:p>
            <a:pPr eaLnBrk="1" hangingPunct="1"/>
            <a:r>
              <a:rPr lang="ru-RU" b="1" dirty="0" err="1" smtClean="0">
                <a:cs typeface="Aharoni" pitchFamily="2" charset="-79"/>
              </a:rPr>
              <a:t>Электр.почта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en-US" b="1" u="sng" dirty="0" smtClean="0">
                <a:latin typeface="Aharoni" pitchFamily="2" charset="-79"/>
                <a:cs typeface="Aharoni" pitchFamily="2" charset="-79"/>
              </a:rPr>
              <a:t>AksenovAV@srpov.gosnadzor.ru</a:t>
            </a:r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088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08" y="1916832"/>
            <a:ext cx="89285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/>
              <a:t>Увеличить </a:t>
            </a:r>
            <a:r>
              <a:rPr lang="ru-RU" b="1" dirty="0"/>
              <a:t>число перекладок тепловых сетей как минимум до 4 % от их общей протяженности в год</a:t>
            </a:r>
            <a:r>
              <a:rPr lang="ru-RU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Руководителям </a:t>
            </a:r>
            <a:r>
              <a:rPr lang="ru-RU" b="1" dirty="0"/>
              <a:t>теплоснабжающих организаций необходимо обратить пристальное внимание на своевременность и качество, проводимых на объектах теплоснабжения, </a:t>
            </a:r>
            <a:r>
              <a:rPr lang="ru-RU" b="1" dirty="0" smtClean="0"/>
              <a:t>являющимися </a:t>
            </a:r>
            <a:r>
              <a:rPr lang="ru-RU" b="1" dirty="0"/>
              <a:t>ОПО, экспертиз промышленной безопасности</a:t>
            </a:r>
            <a:r>
              <a:rPr lang="ru-RU" b="1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  <a:p>
            <a:pPr marL="285750" indent="-285750" algn="just">
              <a:buFontTx/>
              <a:buChar char="-"/>
            </a:pPr>
            <a:r>
              <a:rPr lang="ru-RU" b="1" dirty="0" smtClean="0"/>
              <a:t>Не </a:t>
            </a:r>
            <a:r>
              <a:rPr lang="ru-RU" b="1" dirty="0"/>
              <a:t>допускать передачи объектов теплоснабжения из одной эксплуатирующей организации в другую непосредственно перед началом отопительного сезона.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9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Предложения Управления по исправлению сложившейся ситуации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5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Жигулевская ГЭС_здание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072188"/>
            <a:ext cx="8229600" cy="539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6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Оценка готовности муниципальных образований к отопительному сезону 2019-2020 года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950" y="1683230"/>
            <a:ext cx="46080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6 районов: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Алексеевский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err="1" smtClean="0"/>
              <a:t>Богатовский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Волжский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err="1" smtClean="0"/>
              <a:t>Кинельский</a:t>
            </a:r>
            <a:r>
              <a:rPr lang="ru-RU" b="1" dirty="0"/>
              <a:t>,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err="1" smtClean="0"/>
              <a:t>Челно-Вершинский</a:t>
            </a:r>
            <a:r>
              <a:rPr lang="ru-RU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Сергиевский,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683230"/>
            <a:ext cx="4464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2 </a:t>
            </a:r>
            <a:r>
              <a:rPr lang="ru-RU" b="1" dirty="0"/>
              <a:t>города </a:t>
            </a:r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Самара,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Тольятти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</a:p>
          <a:p>
            <a:r>
              <a:rPr lang="ru-RU" b="1" dirty="0" smtClean="0"/>
              <a:t>     1 </a:t>
            </a:r>
            <a:r>
              <a:rPr lang="ru-RU" b="1" dirty="0"/>
              <a:t>городское </a:t>
            </a:r>
            <a:r>
              <a:rPr lang="ru-RU" b="1" dirty="0" smtClean="0"/>
              <a:t>поселение                     -    </a:t>
            </a:r>
            <a:r>
              <a:rPr lang="ru-RU" b="1" dirty="0" err="1" smtClean="0"/>
              <a:t>г.п</a:t>
            </a:r>
            <a:r>
              <a:rPr lang="ru-RU" b="1" dirty="0"/>
              <a:t>. Суходол Сергиевского </a:t>
            </a:r>
            <a:r>
              <a:rPr lang="ru-RU" b="1" dirty="0" smtClean="0"/>
              <a:t>района.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94231" y="1087211"/>
            <a:ext cx="4843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Отрицательно были оценены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98085062"/>
              </p:ext>
            </p:extLst>
          </p:nvPr>
        </p:nvGraphicFramePr>
        <p:xfrm>
          <a:off x="1331640" y="3573016"/>
          <a:ext cx="6192687" cy="31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3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6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Количество инцидентов на магистральных тепловых сетях г. Самары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04120151"/>
              </p:ext>
            </p:extLst>
          </p:nvPr>
        </p:nvGraphicFramePr>
        <p:xfrm>
          <a:off x="323528" y="1087211"/>
          <a:ext cx="8352928" cy="543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287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0A3231-8BFE-45CF-8926-65272BEEE87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7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10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1331640" y="0"/>
            <a:ext cx="7704856" cy="428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Сведения о результатах проверок хода подготовки к отопительному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058081"/>
              </p:ext>
            </p:extLst>
          </p:nvPr>
        </p:nvGraphicFramePr>
        <p:xfrm>
          <a:off x="120169" y="1556792"/>
          <a:ext cx="8928992" cy="461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5616624"/>
                <a:gridCol w="1368152"/>
                <a:gridCol w="1368152"/>
              </a:tblGrid>
              <a:tr h="67449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№ </a:t>
                      </a:r>
                      <a:r>
                        <a:rPr lang="ru-RU" sz="2000" baseline="0" dirty="0" smtClean="0"/>
                        <a:t> п/п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показателя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 год</a:t>
                      </a:r>
                      <a:endParaRPr lang="ru-RU" sz="2000" dirty="0"/>
                    </a:p>
                  </a:txBody>
                  <a:tcPr/>
                </a:tc>
              </a:tr>
              <a:tr h="3881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Проведено проверок, в </a:t>
                      </a:r>
                      <a:r>
                        <a:rPr lang="ru-RU" sz="2000" dirty="0" err="1" smtClean="0"/>
                        <a:t>т.ч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122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118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16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отношении  субъектов электроэнергетики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1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отношении теплоснабжающих</a:t>
                      </a:r>
                      <a:r>
                        <a:rPr lang="ru-RU" sz="2000" baseline="0" dirty="0" smtClean="0"/>
                        <a:t> и </a:t>
                      </a:r>
                      <a:r>
                        <a:rPr lang="ru-RU" sz="2000" dirty="0" err="1" smtClean="0"/>
                        <a:t>теплосетевых</a:t>
                      </a:r>
                      <a:r>
                        <a:rPr lang="ru-RU" sz="2000" dirty="0" smtClean="0"/>
                        <a:t> организаций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91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1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Выявлено нарушений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3586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3999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02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Составлено протоколов об административных правонарушениях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232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02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отношении юридических 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102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 отношении должностных лиц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182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ru-RU" sz="2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4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7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Основные нарушения выявленные на объектах электроэнергетики</a:t>
            </a:r>
            <a:endParaRPr lang="ru-RU" dirty="0"/>
          </a:p>
        </p:txBody>
      </p:sp>
      <p:pic>
        <p:nvPicPr>
          <p:cNvPr id="2" name="Picture 2" descr="S:\9. Отдел государственного энергетического надзора и надзора за ГТС\ИНСПЕКТОРЫ\АКСЁНОВ\от Жукова\Течь масла из трансформаторов\DSCN9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5" y="1412776"/>
            <a:ext cx="39796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9. Отдел государственного энергетического надзора и надзора за ГТС\ИНСПЕКТОРЫ\АКСЁНОВ\от Жукова\Течь масла из трансформаторов\DSCN1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752528" cy="31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11960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подтеки </a:t>
            </a:r>
            <a:r>
              <a:rPr lang="ru-RU" dirty="0"/>
              <a:t>масла в трансформаторах, не заменена промасленная гравийная засыпка под трансформаторами</a:t>
            </a:r>
          </a:p>
        </p:txBody>
      </p:sp>
    </p:spTree>
    <p:extLst>
      <p:ext uri="{BB962C8B-B14F-4D97-AF65-F5344CB8AC3E}">
        <p14:creationId xmlns:p14="http://schemas.microsoft.com/office/powerpoint/2010/main" val="27012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Основные нарушения выявленные на объектах электроэнергетики</a:t>
            </a:r>
            <a:endParaRPr lang="ru-RU" dirty="0"/>
          </a:p>
        </p:txBody>
      </p:sp>
      <p:pic>
        <p:nvPicPr>
          <p:cNvPr id="1026" name="Picture 2" descr="S:\9. Отдел государственного энергетического надзора и надзора за ГТС\ИНСПЕКТОРЫ\АКСЁНОВ\от Жукова\Выкрошилась стена подстанци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6" y="1553715"/>
            <a:ext cx="3215333" cy="23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9. Отдел государственного энергетического надзора и надзора за ГТС\ИНСПЕКТОРЫ\АКСЁНОВ\от Жукова\Разрушена отмостка подстанц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3773112" cy="27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9. Отдел государственного энергетического надзора и надзора за ГТС\ИНСПЕКТОРЫ\АКСЁНОВ\от Жукова\Разрушены плит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80" y="2818263"/>
            <a:ext cx="2680407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9. Отдел государственного энергетического надзора и надзора за ГТС\ИНСПЕКТОРЫ\АКСЁНОВ\от Жукова\Разрушены плиты кабельного канал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1"/>
            <a:ext cx="4211960" cy="28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764045"/>
            <a:ext cx="792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разрушение </a:t>
            </a:r>
            <a:r>
              <a:rPr lang="ru-RU" dirty="0"/>
              <a:t>строительных конструкций зданий и сооружений трансформаторных подстанций </a:t>
            </a:r>
          </a:p>
        </p:txBody>
      </p:sp>
    </p:spTree>
    <p:extLst>
      <p:ext uri="{BB962C8B-B14F-4D97-AF65-F5344CB8AC3E}">
        <p14:creationId xmlns:p14="http://schemas.microsoft.com/office/powerpoint/2010/main" val="209767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Основные нарушения выявленные на объектах теплоснабжения</a:t>
            </a:r>
            <a:endParaRPr lang="ru-RU" dirty="0"/>
          </a:p>
        </p:txBody>
      </p:sp>
      <p:pic>
        <p:nvPicPr>
          <p:cNvPr id="1026" name="Picture 2" descr="C:\Users\AksenovAV\Downloads\IMG_20200723_114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senovAV\Downloads\IMG_20200825_111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78" y="3462333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ОЗП\Подготовка ОЗП 2020-2021\Акты проверок\Фото подготовка к ОЗП 2020-2021 Свинцов\ООО СТЭК\Ерошевского 1\IMG_41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58" y="1087211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087210"/>
            <a:ext cx="3003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Отсутствие тепловой изоляции на тепловых сетях;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Неудовлетворительное состояние </a:t>
            </a:r>
            <a:r>
              <a:rPr lang="ru-RU" dirty="0"/>
              <a:t>строительных конструкций зданий и сооружений </a:t>
            </a:r>
          </a:p>
        </p:txBody>
      </p:sp>
    </p:spTree>
    <p:extLst>
      <p:ext uri="{BB962C8B-B14F-4D97-AF65-F5344CB8AC3E}">
        <p14:creationId xmlns:p14="http://schemas.microsoft.com/office/powerpoint/2010/main" val="407331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Проблемные вопросы хода подготовки к отопительному сезону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950" y="1087211"/>
            <a:ext cx="88565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/>
              <a:t>Передача </a:t>
            </a:r>
            <a:r>
              <a:rPr lang="ru-RU" b="1" dirty="0"/>
              <a:t>котельных из одной эксплуатирующей организации в другую требует переоформления большого количества технической документации (технических паспортов, инструкций, журналов и т.п.) внесение сведений в реестр ОПО, переоформления лицензии на эксплуатацию ОПО и других документов, что связано с большими временными затратами</a:t>
            </a:r>
            <a:r>
              <a:rPr lang="ru-RU" b="1" dirty="0" smtClean="0"/>
              <a:t>.</a:t>
            </a:r>
            <a:r>
              <a:rPr lang="ru-RU" b="1" dirty="0"/>
              <a:t> Отсутствие лицензии на эксплуатацию опасных производственных объектов является грубым нарушением требований промышленной безопасности, и может привести к приостановке деятельности организации, и соответственно, к срыву начала отопительного сезона.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b="1" dirty="0" smtClean="0"/>
              <a:t>В г. Самара Не </a:t>
            </a:r>
            <a:r>
              <a:rPr lang="ru-RU" b="1" dirty="0"/>
              <a:t>проводятся организационно-технические мероприятия по продлению срока эксплуатации сверх ресурса не имеющих эксплуатирующей организации муниципальных тепловых сетей, переданных для содержания и </a:t>
            </a:r>
            <a:r>
              <a:rPr lang="ru-RU" b="1" dirty="0" smtClean="0"/>
              <a:t>обслуживания в АО «ПТС».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b="1" dirty="0" smtClean="0"/>
              <a:t>Неисполнение теплоснабжающими организациями предписаний </a:t>
            </a:r>
            <a:r>
              <a:rPr lang="ru-RU" b="1" dirty="0" err="1" smtClean="0"/>
              <a:t>Ростехнадзора</a:t>
            </a:r>
            <a:r>
              <a:rPr lang="ru-RU" b="1" dirty="0" smtClean="0"/>
              <a:t>, существенно влияющих на прохождение отопительного сезона.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6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шина провалилась под землю. Фото: https://vk.com/public1893958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708" b="32205"/>
          <a:stretch/>
        </p:blipFill>
        <p:spPr bwMode="auto">
          <a:xfrm>
            <a:off x="137461" y="1087211"/>
            <a:ext cx="5107813" cy="28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0" y="0"/>
            <a:ext cx="9144000" cy="1087211"/>
            <a:chOff x="0" y="289"/>
            <a:chExt cx="5760" cy="749"/>
          </a:xfrm>
        </p:grpSpPr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5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latin typeface="Calibri" pitchFamily="34" charset="0"/>
              </a:endParaRPr>
            </a:p>
          </p:txBody>
        </p:sp>
        <p:pic>
          <p:nvPicPr>
            <p:cNvPr id="7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28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188640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Инцидент на тепловых сетях АО «ПТС»                в г. Самара 20.10.2020</a:t>
            </a:r>
            <a:endParaRPr lang="ru-RU" dirty="0"/>
          </a:p>
        </p:txBody>
      </p:sp>
      <p:pic>
        <p:nvPicPr>
          <p:cNvPr id="2" name="Picture 2" descr="C:\Users\AksenovAV\Downloads\IMG-20201029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95" y="3933056"/>
            <a:ext cx="5654385" cy="27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09972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7650</TotalTime>
  <Words>440</Words>
  <Application>Microsoft Office PowerPoint</Application>
  <PresentationFormat>Экран (4:3)</PresentationFormat>
  <Paragraphs>84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 Денис Николаевич</dc:creator>
  <cp:lastModifiedBy>Aksenov AV</cp:lastModifiedBy>
  <cp:revision>411</cp:revision>
  <cp:lastPrinted>2017-10-18T12:11:59Z</cp:lastPrinted>
  <dcterms:created xsi:type="dcterms:W3CDTF">2013-03-25T09:28:04Z</dcterms:created>
  <dcterms:modified xsi:type="dcterms:W3CDTF">2020-10-30T06:00:22Z</dcterms:modified>
</cp:coreProperties>
</file>